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>
        <p:scale>
          <a:sx n="80" d="100"/>
          <a:sy n="80" d="100"/>
        </p:scale>
        <p:origin x="136" y="-1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5A1A1-8B56-4EF7-9220-ECDD748B56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Phonological and Phonemic Awareness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6E9C4472-A951-4A47-9647-8FB39B15F8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8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95"/>
    </mc:Choice>
    <mc:Fallback xmlns="">
      <p:transition spd="slow" advTm="6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5D47-0AB2-43AF-9B9B-42BD9EF6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2C4FF-22C5-468D-AED3-1AA7C4616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Phonological and phonemic awareness precede reading</a:t>
            </a:r>
          </a:p>
          <a:p>
            <a:r>
              <a:rPr lang="en-US" dirty="0" smtClean="0"/>
              <a:t>Reading includes 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process of recognizing words, </a:t>
            </a:r>
            <a:r>
              <a:rPr lang="en-US" dirty="0"/>
              <a:t>d</a:t>
            </a:r>
            <a:r>
              <a:rPr lang="en-US" dirty="0" smtClean="0"/>
              <a:t>ecoding or word recognition</a:t>
            </a:r>
          </a:p>
          <a:p>
            <a:pPr lvl="1"/>
            <a:r>
              <a:rPr lang="en-US" dirty="0"/>
              <a:t>R</a:t>
            </a:r>
            <a:r>
              <a:rPr lang="en-US" dirty="0" smtClean="0"/>
              <a:t>eading comprehension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9C8832F-9DCD-43B3-8873-2805BB6B39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79"/>
    </mc:Choice>
    <mc:Fallback xmlns="">
      <p:transition spd="slow" advTm="34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917A4-573D-44B5-9B0F-9F6E65252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Phonological and Phonemic Awareness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FAF54-5D14-4F33-9D5D-3D6ACA3AD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Phonological awareness is </a:t>
            </a:r>
          </a:p>
          <a:p>
            <a:pPr lvl="1"/>
            <a:r>
              <a:rPr lang="en-US" dirty="0"/>
              <a:t>K</a:t>
            </a:r>
            <a:r>
              <a:rPr lang="en-US" dirty="0" smtClean="0"/>
              <a:t>nowing and demonstrating that spoken language can me broken into smaller units (words, syllables, phonemes)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eing aware that the spoken language is composed of smaller units</a:t>
            </a:r>
          </a:p>
          <a:p>
            <a:r>
              <a:rPr lang="en-US" dirty="0" smtClean="0"/>
              <a:t>Phonemic awareness is the ability to recognize the smallest units of spoken language that form the words: the phonemes </a:t>
            </a:r>
          </a:p>
          <a:p>
            <a:r>
              <a:rPr lang="en-US" dirty="0" smtClean="0"/>
              <a:t>One of the strongest early predictors of children’s reading difficulties (and particularly reading disabilities or dyslexia) is having phonological awareness problems at an early age </a:t>
            </a:r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0CD1B0F-C4DD-419D-96D0-365A56FF3C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8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31"/>
    </mc:Choice>
    <mc:Fallback xmlns="">
      <p:transition spd="slow" advTm="1013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C18D-EB44-4FB7-B037-51B7F0215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Phonemic Awareness </a:t>
            </a:r>
            <a:r>
              <a:rPr lang="en-US" dirty="0" smtClean="0"/>
              <a:t>E</a:t>
            </a:r>
            <a:r>
              <a:rPr lang="en-US" dirty="0" smtClean="0"/>
              <a:t>xercises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D3039-6E00-4481-99BD-EB65A74EA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Exercises are conducted in pre-k and kindergarten, as well as first grade for children who encounter problems with phonological awareness </a:t>
            </a:r>
          </a:p>
          <a:p>
            <a:r>
              <a:rPr lang="en-US" smtClean="0"/>
              <a:t>Ideally, no letters (graphemes) should be used when practicing phonemic (or phonological) exercises. In fact, they could be conducted with the eyes closed. Once we introduce letters we start talking about phonics. </a:t>
            </a:r>
          </a:p>
          <a:p>
            <a:endParaRPr lang="en-US" smtClean="0"/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75CB19E-8AD5-4AE8-BE13-916D3E67F8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3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451"/>
    </mc:Choice>
    <mc:Fallback xmlns="">
      <p:transition spd="slow" advTm="674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D12DA-E34A-475C-B638-B0EBC9E92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Phonemic Awareness </a:t>
            </a:r>
            <a:r>
              <a:rPr lang="en-US" dirty="0" smtClean="0"/>
              <a:t>E</a:t>
            </a:r>
            <a:r>
              <a:rPr lang="en-US" dirty="0" smtClean="0"/>
              <a:t>xercises</a:t>
            </a:r>
            <a:r>
              <a:rPr lang="en-US" dirty="0"/>
              <a:t> </a:t>
            </a:r>
            <a:r>
              <a:rPr lang="en-US" dirty="0" smtClean="0"/>
              <a:t>(cont.)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4E59E-32F6-465F-949F-37384B0CF5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common phonemic awareness exercises are;</a:t>
            </a:r>
          </a:p>
          <a:p>
            <a:pPr lvl="1"/>
            <a:r>
              <a:rPr lang="en-US" dirty="0" smtClean="0"/>
              <a:t>Blending:  Teacher (or a student) says the phonemes of a word separately from each other, and then children have to blend them together, to say the word that these phonemes form.</a:t>
            </a:r>
          </a:p>
          <a:p>
            <a:pPr lvl="2"/>
            <a:r>
              <a:rPr lang="en-US" dirty="0" smtClean="0"/>
              <a:t>Example: M….A…..N.   What did I say?:  man </a:t>
            </a:r>
          </a:p>
          <a:p>
            <a:pPr lvl="1"/>
            <a:r>
              <a:rPr lang="en-US" dirty="0" smtClean="0"/>
              <a:t>Segmenting:  Teacher (or a student) says a word and then students to pronounce it (they can clap while they pronounce each sound) each phoneme in that word)</a:t>
            </a:r>
          </a:p>
          <a:p>
            <a:pPr lvl="2"/>
            <a:r>
              <a:rPr lang="en-US" dirty="0" smtClean="0"/>
              <a:t>Example: Sand.   What sounds do you here in sand?.....S….A….N….D</a:t>
            </a: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A26E3E7-C0BC-4727-A3A2-803EA72FF3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5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827"/>
    </mc:Choice>
    <mc:Fallback xmlns="">
      <p:transition spd="slow" advTm="107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CBB22-4E0E-4E9D-80AE-5CF29FE2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Phonological </a:t>
            </a:r>
            <a:r>
              <a:rPr lang="en-US" dirty="0"/>
              <a:t>A</a:t>
            </a:r>
            <a:r>
              <a:rPr lang="en-US" dirty="0" smtClean="0"/>
              <a:t>wareness </a:t>
            </a:r>
            <a:r>
              <a:rPr lang="en-US" dirty="0"/>
              <a:t>E</a:t>
            </a:r>
            <a:r>
              <a:rPr lang="en-US" dirty="0" smtClean="0"/>
              <a:t>xercise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B5FC1-6530-4CAA-8208-87EE65D13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exercise is based on the </a:t>
            </a:r>
            <a:r>
              <a:rPr lang="en-US" dirty="0" err="1" smtClean="0"/>
              <a:t>Rosner</a:t>
            </a:r>
            <a:r>
              <a:rPr lang="en-US" dirty="0" smtClean="0"/>
              <a:t> Test of Auditory Analysis (1975)</a:t>
            </a:r>
          </a:p>
          <a:p>
            <a:r>
              <a:rPr lang="en-US" dirty="0" smtClean="0"/>
              <a:t>In this exercise, the teacher says a word and asks the student to say that word. Then, she ask the student to say it again, but without pronouncing the first part of the word.</a:t>
            </a:r>
          </a:p>
          <a:p>
            <a:r>
              <a:rPr lang="en-US" dirty="0" smtClean="0"/>
              <a:t>Examples: Say PICNIC. Now say it again, but don’t say PIC.  ___________</a:t>
            </a:r>
          </a:p>
          <a:p>
            <a:pPr lvl="1"/>
            <a:r>
              <a:rPr lang="en-US" dirty="0" smtClean="0"/>
              <a:t> Say MEAT. Now say it again, but don’t say/m/.   ____________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5BFC497-6C9D-40EC-A5A8-63B7F443F9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2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45"/>
    </mc:Choice>
    <mc:Fallback xmlns="">
      <p:transition spd="slow" advTm="52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152</TotalTime>
  <Words>372</Words>
  <Application>Microsoft Office PowerPoint</Application>
  <PresentationFormat>Widescreen</PresentationFormat>
  <Paragraphs>26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Phonological and Phonemic Awareness</vt:lpstr>
      <vt:lpstr>Introduction</vt:lpstr>
      <vt:lpstr> Phonological and Phonemic Awareness</vt:lpstr>
      <vt:lpstr> Phonemic Awareness Exercises  </vt:lpstr>
      <vt:lpstr>Phonemic Awareness Exercises (cont.)</vt:lpstr>
      <vt:lpstr>Example of Phonological Awareness Exercise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Phonological and Phonemic Awareness</dc:title>
  <dc:creator>Almos Trif</dc:creator>
  <cp:lastModifiedBy>Hildenbrand, Susan</cp:lastModifiedBy>
  <cp:revision>24</cp:revision>
  <dcterms:created xsi:type="dcterms:W3CDTF">2018-08-20T14:25:15Z</dcterms:created>
  <dcterms:modified xsi:type="dcterms:W3CDTF">2019-10-18T15:33:02Z</dcterms:modified>
</cp:coreProperties>
</file>